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Arimo Bold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arykate" panose="020B0604020202020204" charset="0"/>
      <p:regular r:id="rId22"/>
    </p:embeddedFont>
    <p:embeddedFont>
      <p:font typeface="PT Serif" panose="020A0603040505020204" pitchFamily="18" charset="-52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s://www.google.com/url?q%3Dhttps://www.facebook.com/watch/?ref%253Dsaved%2526v%253D253832449812007%26amp;sa%3DD%26amp;source%3Deditors%26amp;ust%3D1632988889999000%26amp;usg%3DAOvVaw0eipusRutwmb5rHCFqSv2A&amp;sa=D&amp;source=editors&amp;ust=1632988890032000&amp;usg=AOvVaw0dirq5Tty-gR2ENpx08pU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youtu.be/_qHmrzwHoh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058072" y="1295137"/>
            <a:ext cx="14171857" cy="7638806"/>
            <a:chOff x="0" y="0"/>
            <a:chExt cx="18895809" cy="1018507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3518" b="28697"/>
            <a:stretch>
              <a:fillRect/>
            </a:stretch>
          </p:blipFill>
          <p:spPr>
            <a:xfrm>
              <a:off x="0" y="402745"/>
              <a:ext cx="18895809" cy="978233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838892">
              <a:off x="16129734" y="305914"/>
              <a:ext cx="1617713" cy="1523591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2608308" y="3997488"/>
            <a:ext cx="12923007" cy="3388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00"/>
              </a:lnSpc>
            </a:pPr>
            <a:r>
              <a:rPr lang="en-US" sz="12476" spc="524">
                <a:solidFill>
                  <a:srgbClr val="000000"/>
                </a:solidFill>
                <a:latin typeface="Marykate"/>
              </a:rPr>
              <a:t>УКРАЇНА БЕЗ </a:t>
            </a:r>
          </a:p>
          <a:p>
            <a:pPr algn="ctr">
              <a:lnSpc>
                <a:spcPts val="13100"/>
              </a:lnSpc>
            </a:pPr>
            <a:r>
              <a:rPr lang="en-US" sz="12476" spc="524">
                <a:solidFill>
                  <a:srgbClr val="000000"/>
                </a:solidFill>
                <a:latin typeface="Marykate"/>
              </a:rPr>
              <a:t>БАР'ЄРІВ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88606">
            <a:off x="5280821" y="1970635"/>
            <a:ext cx="1260418" cy="13985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50047">
            <a:off x="2737392" y="8258064"/>
            <a:ext cx="3348950" cy="135175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531315" y="6145889"/>
            <a:ext cx="2194959" cy="27880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4183691">
            <a:off x="-109045" y="86688"/>
            <a:ext cx="3883048" cy="30499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B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198052"/>
            <a:ext cx="18288000" cy="4171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4699" dirty="0" err="1">
                <a:solidFill>
                  <a:srgbClr val="000000"/>
                </a:solidFill>
                <a:latin typeface="Marykate"/>
              </a:rPr>
              <a:t>Коли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ви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не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впевнені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,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чи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є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слово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образою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,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чи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ні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,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чи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не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зачіпає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воно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почуттів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—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спробуйте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поставити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себе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на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місце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людини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,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до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якої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ви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звертаєтеся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,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про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яку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ви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говорите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або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пишете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.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Чи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сподобалося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б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вам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таке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звернення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,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чи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хотіли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б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ви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,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щоб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про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вас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говорили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так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? </a:t>
            </a:r>
          </a:p>
          <a:p>
            <a:pPr algn="ctr">
              <a:lnSpc>
                <a:spcPts val="6579"/>
              </a:lnSpc>
            </a:pPr>
            <a:r>
              <a:rPr lang="en-US" sz="4699" dirty="0" err="1">
                <a:solidFill>
                  <a:srgbClr val="000000"/>
                </a:solidFill>
                <a:latin typeface="Marykate"/>
              </a:rPr>
              <a:t>Тож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пропонуємо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6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простих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прави</a:t>
            </a:r>
            <a:r>
              <a:rPr lang="uk-UA" sz="4699" dirty="0">
                <a:solidFill>
                  <a:srgbClr val="000000"/>
                </a:solidFill>
                <a:latin typeface="Marykate"/>
              </a:rPr>
              <a:t>л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для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спілкування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без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Marykate"/>
              </a:rPr>
              <a:t>бар’єрів</a:t>
            </a:r>
            <a:r>
              <a:rPr lang="en-US" sz="4699" dirty="0">
                <a:solidFill>
                  <a:srgbClr val="000000"/>
                </a:solidFill>
                <a:latin typeface="Marykate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B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88434" y="1482952"/>
            <a:ext cx="12526264" cy="809319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43810" y="150608"/>
            <a:ext cx="16815490" cy="2493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89"/>
              </a:lnSpc>
            </a:pPr>
            <a:r>
              <a:rPr lang="en-US" sz="7063">
                <a:solidFill>
                  <a:srgbClr val="000000"/>
                </a:solidFill>
                <a:latin typeface="Arimo Bold"/>
              </a:rPr>
              <a:t>6 правил безбар’єрного спілкування</a:t>
            </a:r>
          </a:p>
          <a:p>
            <a:pPr algn="ctr">
              <a:lnSpc>
                <a:spcPts val="9889"/>
              </a:lnSpc>
            </a:pPr>
            <a:endParaRPr lang="en-US" sz="7063">
              <a:solidFill>
                <a:srgbClr val="000000"/>
              </a:solidFill>
              <a:latin typeface="Arimo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B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6579" y="1451330"/>
            <a:ext cx="16440315" cy="6624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Marykate"/>
              </a:rPr>
              <a:t>1. Дотримуйтесь принципу «спочатку людина».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Marykate"/>
              </a:rPr>
              <a:t>2. Уникайте маскувальних слів.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Marykate"/>
              </a:rPr>
              <a:t>3. Використовуйте фемінітиви. 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Marykate"/>
              </a:rPr>
              <a:t>4.Не перебільшуйте у своїх висловлюваннях.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Marykate"/>
              </a:rPr>
              <a:t>5. Утримуйтесь від узагальнень.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Marykate"/>
              </a:rPr>
              <a:t>6. Використовуйте нейтральну термінологію.</a:t>
            </a:r>
          </a:p>
          <a:p>
            <a:pPr algn="ctr">
              <a:lnSpc>
                <a:spcPts val="6439"/>
              </a:lnSpc>
            </a:pPr>
            <a:endParaRPr lang="en-US" sz="5499">
              <a:solidFill>
                <a:srgbClr val="000000"/>
              </a:solidFill>
              <a:latin typeface="Marykat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B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10" t="1990" r="410"/>
          <a:stretch>
            <a:fillRect/>
          </a:stretch>
        </p:blipFill>
        <p:spPr>
          <a:xfrm>
            <a:off x="0" y="85271"/>
            <a:ext cx="18288000" cy="1020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B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60302" y="3136747"/>
            <a:ext cx="15367397" cy="251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58"/>
              </a:lnSpc>
            </a:pPr>
            <a:r>
              <a:rPr lang="en-US" sz="14398">
                <a:solidFill>
                  <a:srgbClr val="000000"/>
                </a:solidFill>
                <a:latin typeface="Arimo Bold"/>
              </a:rPr>
              <a:t>Дякую за увагу !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B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8807" y="2413608"/>
            <a:ext cx="16960493" cy="6017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50"/>
              </a:lnSpc>
            </a:pPr>
            <a:r>
              <a:rPr lang="en-US" sz="6821">
                <a:solidFill>
                  <a:srgbClr val="000000"/>
                </a:solidFill>
                <a:latin typeface="Marykate"/>
              </a:rPr>
              <a:t>1.https://bf.in.ua/</a:t>
            </a:r>
          </a:p>
          <a:p>
            <a:pPr>
              <a:lnSpc>
                <a:spcPts val="9550"/>
              </a:lnSpc>
            </a:pPr>
            <a:r>
              <a:rPr lang="en-US" sz="6821">
                <a:solidFill>
                  <a:srgbClr val="000000"/>
                </a:solidFill>
                <a:latin typeface="Marykate"/>
              </a:rPr>
              <a:t>2. https://www.youtube.com/watch?v=_qHmrzwHohQ</a:t>
            </a:r>
          </a:p>
          <a:p>
            <a:pPr>
              <a:lnSpc>
                <a:spcPts val="9550"/>
              </a:lnSpc>
            </a:pPr>
            <a:r>
              <a:rPr lang="en-US" sz="6821">
                <a:solidFill>
                  <a:srgbClr val="000000"/>
                </a:solidFill>
                <a:latin typeface="Marykate"/>
              </a:rPr>
              <a:t>3.https://armyinform.com.ua/2023/01/12/6-pravyl-bezbaryernogo-spilkuvannya/</a:t>
            </a:r>
          </a:p>
          <a:p>
            <a:pPr>
              <a:lnSpc>
                <a:spcPts val="9550"/>
              </a:lnSpc>
            </a:pPr>
            <a:endParaRPr lang="en-US" sz="6821">
              <a:solidFill>
                <a:srgbClr val="000000"/>
              </a:solidFill>
              <a:latin typeface="Marykate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861817" y="923925"/>
            <a:ext cx="13943957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Marykate"/>
              </a:rPr>
              <a:t>Використані  джерела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B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3288" y="1646440"/>
            <a:ext cx="16776012" cy="6270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5"/>
              </a:lnSpc>
            </a:pPr>
            <a:r>
              <a:rPr lang="en-US" sz="5897">
                <a:solidFill>
                  <a:srgbClr val="000000"/>
                </a:solidFill>
                <a:latin typeface="Marykate"/>
              </a:rPr>
              <a:t>З ініціативи першої леді України Олени Зеленської «Без бар’єрів» прийнята Національна стратегія зі створення безбар’єрного простору в Україні до 2030 року та затверджений план заходів з її реалізації на 2021 та 2022 роки.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B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359977"/>
            <a:ext cx="18288000" cy="3267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79"/>
              </a:lnSpc>
            </a:pPr>
            <a:r>
              <a:rPr lang="en-US" sz="6199" dirty="0" err="1">
                <a:solidFill>
                  <a:srgbClr val="000000"/>
                </a:solidFill>
                <a:latin typeface="Marykate"/>
              </a:rPr>
              <a:t>Безбар’єрність</a:t>
            </a:r>
            <a:r>
              <a:rPr lang="en-US" sz="6199" dirty="0">
                <a:solidFill>
                  <a:srgbClr val="000000"/>
                </a:solidFill>
                <a:latin typeface="Marykate"/>
              </a:rPr>
              <a:t> – </a:t>
            </a:r>
            <a:r>
              <a:rPr lang="en-US" sz="6199" dirty="0" err="1">
                <a:solidFill>
                  <a:srgbClr val="000000"/>
                </a:solidFill>
                <a:latin typeface="Marykate"/>
              </a:rPr>
              <a:t>це</a:t>
            </a:r>
            <a:r>
              <a:rPr lang="en-US" sz="61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6199" dirty="0" err="1">
                <a:solidFill>
                  <a:srgbClr val="000000"/>
                </a:solidFill>
                <a:latin typeface="Marykate"/>
              </a:rPr>
              <a:t>філософія</a:t>
            </a:r>
            <a:r>
              <a:rPr lang="en-US" sz="61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6199" dirty="0" err="1">
                <a:solidFill>
                  <a:srgbClr val="000000"/>
                </a:solidFill>
                <a:latin typeface="Marykate"/>
              </a:rPr>
              <a:t>суспільства</a:t>
            </a:r>
            <a:r>
              <a:rPr lang="en-US" sz="61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6199" dirty="0" err="1">
                <a:solidFill>
                  <a:srgbClr val="000000"/>
                </a:solidFill>
                <a:latin typeface="Marykate"/>
              </a:rPr>
              <a:t>без</a:t>
            </a:r>
            <a:r>
              <a:rPr lang="en-US" sz="61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6199" dirty="0" err="1">
                <a:solidFill>
                  <a:srgbClr val="000000"/>
                </a:solidFill>
                <a:latin typeface="Marykate"/>
              </a:rPr>
              <a:t>обмежень</a:t>
            </a:r>
            <a:r>
              <a:rPr lang="en-US" sz="6199" dirty="0">
                <a:solidFill>
                  <a:srgbClr val="000000"/>
                </a:solidFill>
                <a:latin typeface="Marykate"/>
              </a:rPr>
              <a:t>. </a:t>
            </a:r>
            <a:r>
              <a:rPr lang="en-US" sz="6199" dirty="0" err="1">
                <a:solidFill>
                  <a:srgbClr val="000000"/>
                </a:solidFill>
                <a:latin typeface="Marykate"/>
              </a:rPr>
              <a:t>Це</a:t>
            </a:r>
            <a:r>
              <a:rPr lang="en-US" sz="61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6199" dirty="0" err="1">
                <a:solidFill>
                  <a:srgbClr val="000000"/>
                </a:solidFill>
                <a:latin typeface="Marykate"/>
              </a:rPr>
              <a:t>про</a:t>
            </a:r>
            <a:r>
              <a:rPr lang="en-US" sz="61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6199" dirty="0" err="1">
                <a:solidFill>
                  <a:srgbClr val="000000"/>
                </a:solidFill>
                <a:latin typeface="Marykate"/>
              </a:rPr>
              <a:t>внутрішню</a:t>
            </a:r>
            <a:r>
              <a:rPr lang="en-US" sz="61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6199" dirty="0" err="1">
                <a:solidFill>
                  <a:srgbClr val="000000"/>
                </a:solidFill>
                <a:latin typeface="Marykate"/>
              </a:rPr>
              <a:t>готовність</a:t>
            </a:r>
            <a:r>
              <a:rPr lang="en-US" sz="61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6199" dirty="0" err="1">
                <a:solidFill>
                  <a:srgbClr val="000000"/>
                </a:solidFill>
                <a:latin typeface="Marykate"/>
              </a:rPr>
              <a:t>створювати</a:t>
            </a:r>
            <a:r>
              <a:rPr lang="en-US" sz="61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6199" dirty="0" err="1">
                <a:solidFill>
                  <a:srgbClr val="000000"/>
                </a:solidFill>
                <a:latin typeface="Marykate"/>
              </a:rPr>
              <a:t>середовище</a:t>
            </a:r>
            <a:r>
              <a:rPr lang="en-US" sz="6199" dirty="0">
                <a:solidFill>
                  <a:srgbClr val="000000"/>
                </a:solidFill>
                <a:latin typeface="Marykate"/>
              </a:rPr>
              <a:t> у </a:t>
            </a:r>
            <a:r>
              <a:rPr lang="en-US" sz="6199" dirty="0" err="1">
                <a:solidFill>
                  <a:srgbClr val="000000"/>
                </a:solidFill>
                <a:latin typeface="Marykate"/>
              </a:rPr>
              <a:t>якому</a:t>
            </a:r>
            <a:r>
              <a:rPr lang="en-US" sz="61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6199" dirty="0" err="1">
                <a:solidFill>
                  <a:srgbClr val="000000"/>
                </a:solidFill>
                <a:latin typeface="Marykate"/>
              </a:rPr>
              <a:t>буде</a:t>
            </a:r>
            <a:r>
              <a:rPr lang="en-US" sz="61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6199" dirty="0" err="1">
                <a:solidFill>
                  <a:srgbClr val="000000"/>
                </a:solidFill>
                <a:latin typeface="Marykate"/>
              </a:rPr>
              <a:t>комфортно</a:t>
            </a:r>
            <a:r>
              <a:rPr lang="en-US" sz="61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6199" dirty="0" err="1">
                <a:solidFill>
                  <a:srgbClr val="000000"/>
                </a:solidFill>
                <a:latin typeface="Marykate"/>
              </a:rPr>
              <a:t>всім</a:t>
            </a:r>
            <a:r>
              <a:rPr lang="en-US" sz="6199" dirty="0">
                <a:solidFill>
                  <a:srgbClr val="000000"/>
                </a:solidFill>
                <a:latin typeface="Marykate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B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1680" y="311575"/>
            <a:ext cx="8201792" cy="96638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86" r="186"/>
          <a:stretch>
            <a:fillRect/>
          </a:stretch>
        </p:blipFill>
        <p:spPr>
          <a:xfrm>
            <a:off x="8613472" y="311575"/>
            <a:ext cx="9279347" cy="9700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B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4350" y="2437112"/>
            <a:ext cx="17259300" cy="5287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Marykate"/>
              </a:rPr>
              <a:t>«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Бар’єрне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середовище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створює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такі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умови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життя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, в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яких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жодна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людина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незалежно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від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своєї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статі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,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віку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,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фізичних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можливостей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чи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стану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здоров’я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–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не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виявляється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позбавленою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багатьох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можливостей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для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життя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,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для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розвитку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,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освіти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,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роботи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та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взагалі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для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–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щастя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. І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саме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для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того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,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щоб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суспільство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і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люди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могли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відчувати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себе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щасливими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та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жити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якісним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життям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в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містах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і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селищах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по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всій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Україні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,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необхідно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створити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єдину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ідеологію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принципову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,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яка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б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об’єднала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всі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ці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зусилля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в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один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великий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порив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, в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одне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велике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національне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зусилля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з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подолання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бар’єрів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», – </a:t>
            </a:r>
            <a:r>
              <a:rPr lang="uk-UA" sz="3699" dirty="0">
                <a:solidFill>
                  <a:srgbClr val="000000"/>
                </a:solidFill>
                <a:latin typeface="Marykate"/>
              </a:rPr>
              <a:t>розповів</a:t>
            </a:r>
            <a:r>
              <a:rPr lang="en-US" sz="3699" dirty="0">
                <a:solidFill>
                  <a:srgbClr val="000000"/>
                </a:solidFill>
                <a:latin typeface="Marykate"/>
                <a:hlinkClick r:id="rId2" tooltip="https://www.google.com/url?q=https://www.google.com/url?q%3Dhttps://www.facebook.com/watch/?ref%253Dsaved%2526v%253D253832449812007%26amp;sa%3DD%26amp;source%3Deditors%26amp;ust%3D1632988889999000%26amp;usg%3DAOvVaw0eipusRutwmb5rHCFqSv2A&amp;sa=D&amp;source=editors&amp;ust=1632988890032000&amp;usg=AOvVaw0dirq5Tty-gR2ENpx08pUM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експерт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Володимир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Marykate"/>
              </a:rPr>
              <a:t>Висоцький</a:t>
            </a:r>
            <a:r>
              <a:rPr lang="en-US" sz="3699" dirty="0">
                <a:solidFill>
                  <a:srgbClr val="000000"/>
                </a:solidFill>
                <a:latin typeface="Marykate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B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330176"/>
            <a:ext cx="7520819" cy="96266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49519" y="330176"/>
            <a:ext cx="7922345" cy="9626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B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5902" y="410932"/>
            <a:ext cx="8591503" cy="927270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57405" y="410932"/>
            <a:ext cx="7949800" cy="9272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B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6699" y="2390665"/>
            <a:ext cx="17594602" cy="5166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0"/>
              </a:lnSpc>
            </a:pPr>
            <a:r>
              <a:rPr lang="en-US" sz="5850">
                <a:solidFill>
                  <a:srgbClr val="000000"/>
                </a:solidFill>
                <a:latin typeface="Marykate"/>
              </a:rPr>
              <a:t>Мова також може бути безбар’єрною. Маркером стає те, як ми спілкуємося і ставимося до людей, котрі чимось від нас відрізняються. Часом слова мають не менший вплив, аніж наші дії. Як зробити ваше мовлення безбар’єрним?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B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5506" y="0"/>
            <a:ext cx="16996988" cy="956080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169986" y="9484604"/>
            <a:ext cx="11033721" cy="646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PT Serif"/>
              </a:rPr>
              <a:t>https://www.youtube.com/watch?v=_qHmrzwHohQ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368</Words>
  <Application>Microsoft Office PowerPoint</Application>
  <PresentationFormat>Довільний</PresentationFormat>
  <Paragraphs>21</Paragraphs>
  <Slides>15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1" baseType="lpstr">
      <vt:lpstr>Arimo Bold</vt:lpstr>
      <vt:lpstr>Calibri</vt:lpstr>
      <vt:lpstr>Marykate</vt:lpstr>
      <vt:lpstr>Arial</vt:lpstr>
      <vt:lpstr>PT Serif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без Бар'єрів</dc:title>
  <cp:lastModifiedBy>Ольга Іванова</cp:lastModifiedBy>
  <cp:revision>2</cp:revision>
  <dcterms:created xsi:type="dcterms:W3CDTF">2006-08-16T00:00:00Z</dcterms:created>
  <dcterms:modified xsi:type="dcterms:W3CDTF">2023-04-26T18:55:43Z</dcterms:modified>
  <dc:identifier>DAFhOQpW5p8</dc:identifier>
</cp:coreProperties>
</file>